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160000" cy="762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56" y="-9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600">
        <a:latin typeface="+mn-lt"/>
        <a:ea typeface="+mn-ea"/>
        <a:cs typeface="+mn-cs"/>
        <a:sym typeface="Lucida Grande"/>
      </a:defRPr>
    </a:lvl1pPr>
    <a:lvl2pPr indent="228600" defTabSz="457200" latinLnBrk="0">
      <a:defRPr sz="1600">
        <a:latin typeface="+mn-lt"/>
        <a:ea typeface="+mn-ea"/>
        <a:cs typeface="+mn-cs"/>
        <a:sym typeface="Lucida Grande"/>
      </a:defRPr>
    </a:lvl2pPr>
    <a:lvl3pPr indent="457200" defTabSz="457200" latinLnBrk="0">
      <a:defRPr sz="1600">
        <a:latin typeface="+mn-lt"/>
        <a:ea typeface="+mn-ea"/>
        <a:cs typeface="+mn-cs"/>
        <a:sym typeface="Lucida Grande"/>
      </a:defRPr>
    </a:lvl3pPr>
    <a:lvl4pPr indent="685800" defTabSz="457200" latinLnBrk="0">
      <a:defRPr sz="1600">
        <a:latin typeface="+mn-lt"/>
        <a:ea typeface="+mn-ea"/>
        <a:cs typeface="+mn-cs"/>
        <a:sym typeface="Lucida Grande"/>
      </a:defRPr>
    </a:lvl4pPr>
    <a:lvl5pPr indent="914400" defTabSz="457200" latinLnBrk="0">
      <a:defRPr sz="1600">
        <a:latin typeface="+mn-lt"/>
        <a:ea typeface="+mn-ea"/>
        <a:cs typeface="+mn-cs"/>
        <a:sym typeface="Lucida Grande"/>
      </a:defRPr>
    </a:lvl5pPr>
    <a:lvl6pPr indent="1143000" defTabSz="457200" latinLnBrk="0">
      <a:defRPr sz="1600">
        <a:latin typeface="+mn-lt"/>
        <a:ea typeface="+mn-ea"/>
        <a:cs typeface="+mn-cs"/>
        <a:sym typeface="Lucida Grande"/>
      </a:defRPr>
    </a:lvl6pPr>
    <a:lvl7pPr indent="1371600" defTabSz="457200" latinLnBrk="0">
      <a:defRPr sz="1600">
        <a:latin typeface="+mn-lt"/>
        <a:ea typeface="+mn-ea"/>
        <a:cs typeface="+mn-cs"/>
        <a:sym typeface="Lucida Grande"/>
      </a:defRPr>
    </a:lvl7pPr>
    <a:lvl8pPr indent="1600200" defTabSz="457200" latinLnBrk="0">
      <a:defRPr sz="1600">
        <a:latin typeface="+mn-lt"/>
        <a:ea typeface="+mn-ea"/>
        <a:cs typeface="+mn-cs"/>
        <a:sym typeface="Lucida Grande"/>
      </a:defRPr>
    </a:lvl8pPr>
    <a:lvl9pPr indent="1828800" defTabSz="457200" latinLnBrk="0">
      <a:defRPr sz="1600">
        <a:latin typeface="+mn-lt"/>
        <a:ea typeface="+mn-ea"/>
        <a:cs typeface="+mn-cs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80000"/>
              </a:lnSpc>
              <a:spcBef>
                <a:spcPts val="300"/>
              </a:spcBef>
              <a:defRPr sz="1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2018  2019	2020   2021	2022   2023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€ 75.000 - € 1.060.000** </a:t>
            </a:r>
            <a:r>
              <a:rPr b="0"/>
              <a:t>	0,70% 0,65% 	0,60%  0,50% 	0,50%  0,45% 	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Het jalouzie-forfait op een waarde van meer dan € 1.060.000 blijft op 2,35%.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Forfait ondernemerswoning blijft op 1,75%, en 2,35% voor het jalouzi-deel. 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Voorbeeld afbouw aftrek (max. tarief 2019: 51,75%)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Loon	90k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EWF     3k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Rente </a:t>
            </a:r>
            <a:r>
              <a:rPr u="sng"/>
              <a:t>20k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Af	17k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Af: aliment.	</a:t>
            </a:r>
            <a:r>
              <a:rPr u="sng"/>
              <a:t>13k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	60k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Bij: rente	</a:t>
            </a:r>
            <a:r>
              <a:rPr u="sng"/>
              <a:t>20k</a:t>
            </a:r>
            <a:endParaRPr sz="1100"/>
          </a:p>
          <a:p>
            <a:pPr lvl="2" indent="914400"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80k</a:t>
            </a:r>
            <a:endParaRPr sz="1100"/>
          </a:p>
          <a:p>
            <a:pPr lvl="2" indent="914400" defTabSz="914400">
              <a:lnSpc>
                <a:spcPct val="80000"/>
              </a:lnSpc>
              <a:spcBef>
                <a:spcPts val="300"/>
              </a:spcBef>
              <a:defRPr sz="10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68k</a:t>
            </a:r>
            <a:endParaRPr sz="1100"/>
          </a:p>
          <a:p>
            <a:pPr lvl="2" indent="914400"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12k * 2,75% = 330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2023 ziet de correctie ook op alimentatie is dan: 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		60k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Bij: rente en alimentatie	</a:t>
            </a:r>
            <a:r>
              <a:rPr u="sng"/>
              <a:t>33k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93k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68k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25k * 12,45% = 3.112</a:t>
            </a:r>
            <a:endParaRPr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400"/>
              </a:spcBef>
              <a:defRPr sz="1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AHK</a:t>
            </a:r>
            <a:r>
              <a:rPr b="0"/>
              <a:t>: afbouw was 4,683% vanaf ± 20k; wordt in 2019 5,147%.</a:t>
            </a:r>
          </a:p>
          <a:p>
            <a:pPr defTabSz="914400">
              <a:spcBef>
                <a:spcPts val="400"/>
              </a:spcBef>
              <a:defRPr sz="1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AK</a:t>
            </a:r>
            <a:r>
              <a:rPr b="0"/>
              <a:t>: afbouw boven ± 33k gaat van 3,6% naar 6% . De bovengrens is in 2018 nog 123k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80000"/>
              </a:lnSpc>
              <a:spcBef>
                <a:spcPts val="300"/>
              </a:spcBef>
              <a:defRPr sz="1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2018  2019	2020   2021	2022   2023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€ 75.000 - € 1.060.000** </a:t>
            </a:r>
            <a:r>
              <a:rPr b="0"/>
              <a:t>	0,70% 0,65% 	0,60%  0,50% 	0,50%  0,45% 	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Het jalouzie-forfait op een waarde van meer dan € 1.060.000 blijft op 2,35%.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Forfait ondernemerswoning blijft op 1,75%, en 2,35% voor het jalouzi-deel. 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Voorbeeld afbouw aftrek (max. tarief 2019: 51,75%)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Loon	90k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EWF     3k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Rente </a:t>
            </a:r>
            <a:r>
              <a:rPr u="sng"/>
              <a:t>20k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Af	17k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Af: aliment.	</a:t>
            </a:r>
            <a:r>
              <a:rPr u="sng"/>
              <a:t>13k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	60k</a:t>
            </a:r>
            <a:endParaRPr sz="1100"/>
          </a:p>
          <a:p>
            <a:pPr marL="171450" indent="-171450" defTabSz="914400">
              <a:lnSpc>
                <a:spcPct val="80000"/>
              </a:lnSpc>
              <a:spcBef>
                <a:spcPts val="300"/>
              </a:spcBef>
              <a:buSzPct val="100000"/>
              <a:buChar char="-"/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Bij: rente	</a:t>
            </a:r>
            <a:r>
              <a:rPr u="sng"/>
              <a:t>20k</a:t>
            </a:r>
            <a:endParaRPr sz="1100"/>
          </a:p>
          <a:p>
            <a:pPr lvl="2" indent="914400"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80k</a:t>
            </a:r>
            <a:endParaRPr sz="1100"/>
          </a:p>
          <a:p>
            <a:pPr lvl="2" indent="914400" defTabSz="914400">
              <a:lnSpc>
                <a:spcPct val="80000"/>
              </a:lnSpc>
              <a:spcBef>
                <a:spcPts val="300"/>
              </a:spcBef>
              <a:defRPr sz="1000" u="sng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68k</a:t>
            </a:r>
            <a:endParaRPr sz="1100"/>
          </a:p>
          <a:p>
            <a:pPr lvl="2" indent="914400"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12k * 2,75% = 330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2023 ziet de correctie ook op alimentatie is dan: 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		60k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Bij: rente en alimentatie	</a:t>
            </a:r>
            <a:r>
              <a:rPr u="sng"/>
              <a:t>33k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93k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68k</a:t>
            </a:r>
            <a:endParaRPr sz="1100"/>
          </a:p>
          <a:p>
            <a:pPr defTabSz="914400">
              <a:lnSpc>
                <a:spcPct val="80000"/>
              </a:lnSpc>
              <a:spcBef>
                <a:spcPts val="300"/>
              </a:spcBef>
              <a:defRPr sz="1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25k * 12,45% = 3.112</a:t>
            </a: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Casus Leon:</a:t>
            </a:r>
            <a:br/>
            <a:r>
              <a:t>Spaarrekening echtpaar circa € 300k</a:t>
            </a:r>
          </a:p>
          <a:p>
            <a:pPr defTabSz="914400"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Box 3 heffing € 2.100</a:t>
            </a:r>
          </a:p>
          <a:p>
            <a:pPr defTabSz="914400"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Rendement nihil</a:t>
            </a:r>
          </a:p>
          <a:p>
            <a:pPr defTabSz="914400">
              <a:spcBef>
                <a:spcPts val="400"/>
              </a:spcBef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 BV slechts wat kosten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hoek 18"/>
          <p:cNvSpPr/>
          <p:nvPr/>
        </p:nvSpPr>
        <p:spPr>
          <a:xfrm>
            <a:off x="0" y="1569862"/>
            <a:ext cx="10160000" cy="4640792"/>
          </a:xfrm>
          <a:prstGeom prst="rect">
            <a:avLst/>
          </a:prstGeom>
          <a:solidFill>
            <a:srgbClr val="EBF0F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23" name="pasted-image.tiff" descr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rcRect r="43700" b="16943"/>
          <a:stretch>
            <a:fillRect/>
          </a:stretch>
        </p:blipFill>
        <p:spPr>
          <a:xfrm>
            <a:off x="-2" y="6214179"/>
            <a:ext cx="5720295" cy="140582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Rechthoek 18"/>
          <p:cNvSpPr/>
          <p:nvPr/>
        </p:nvSpPr>
        <p:spPr>
          <a:xfrm>
            <a:off x="0" y="1569862"/>
            <a:ext cx="10160000" cy="46407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18"/>
          <p:cNvSpPr/>
          <p:nvPr/>
        </p:nvSpPr>
        <p:spPr>
          <a:xfrm>
            <a:off x="-1" y="1569861"/>
            <a:ext cx="10160002" cy="4640793"/>
          </a:xfrm>
          <a:prstGeom prst="rect">
            <a:avLst/>
          </a:prstGeom>
          <a:solidFill>
            <a:srgbClr val="EBF0F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016000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4" name="pasted-image.tiff" descr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rcRect r="43699" b="16942"/>
          <a:stretch>
            <a:fillRect/>
          </a:stretch>
        </p:blipFill>
        <p:spPr>
          <a:xfrm>
            <a:off x="-1" y="6214181"/>
            <a:ext cx="5720294" cy="1405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Afbeelding 7" descr="Afbeelding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593542" y="6690431"/>
            <a:ext cx="1726848" cy="43039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2"/>
          </a:xfrm>
          <a:prstGeom prst="rect">
            <a:avLst/>
          </a:prstGeom>
        </p:spPr>
        <p:txBody>
          <a:bodyPr/>
          <a:lstStyle>
            <a:lvl1pPr defTabSz="1016000"/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2" cy="4880241"/>
          </a:xfrm>
          <a:prstGeom prst="rect">
            <a:avLst/>
          </a:prstGeom>
        </p:spPr>
        <p:txBody>
          <a:bodyPr/>
          <a:lstStyle>
            <a:lvl1pPr marL="367392" indent="-367392" defTabSz="1016000">
              <a:defRPr sz="3000"/>
            </a:lvl1pPr>
            <a:lvl2pPr marL="814387" indent="-357187" defTabSz="1016000">
              <a:defRPr sz="3000"/>
            </a:lvl2pPr>
            <a:lvl3pPr marL="1226127" indent="-311727" defTabSz="1016000">
              <a:defRPr sz="3000"/>
            </a:lvl3pPr>
            <a:lvl4pPr marL="1714500" indent="-342900" defTabSz="1016000">
              <a:defRPr sz="3000"/>
            </a:lvl4pPr>
            <a:lvl5pPr marL="2209800" indent="-381000" defTabSz="1016000"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552009" y="6699282"/>
            <a:ext cx="340321" cy="323553"/>
          </a:xfrm>
          <a:prstGeom prst="rect">
            <a:avLst/>
          </a:prstGeom>
        </p:spPr>
        <p:txBody>
          <a:bodyPr lIns="50800" tIns="50800" rIns="50800" bIns="50800"/>
          <a:lstStyle>
            <a:lvl1pPr defTabSz="1016000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8"/>
          <p:cNvSpPr/>
          <p:nvPr/>
        </p:nvSpPr>
        <p:spPr>
          <a:xfrm>
            <a:off x="0" y="1569862"/>
            <a:ext cx="10160000" cy="4640792"/>
          </a:xfrm>
          <a:prstGeom prst="rect">
            <a:avLst/>
          </a:prstGeom>
          <a:solidFill>
            <a:srgbClr val="EBF0F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3" name="pasted-image.tiff" descr="pasted-image.tiff"/>
          <p:cNvPicPr>
            <a:picLocks noChangeAspect="1"/>
          </p:cNvPicPr>
          <p:nvPr/>
        </p:nvPicPr>
        <p:blipFill>
          <a:blip r:embed="rId5" cstate="print">
            <a:extLst/>
          </a:blip>
          <a:srcRect r="43700" b="16943"/>
          <a:stretch>
            <a:fillRect/>
          </a:stretch>
        </p:blipFill>
        <p:spPr>
          <a:xfrm>
            <a:off x="-2" y="6214179"/>
            <a:ext cx="5720295" cy="140582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19491" y="0"/>
            <a:ext cx="9041009" cy="156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19491" y="2049804"/>
            <a:ext cx="9051784" cy="4880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295332" y="6676911"/>
            <a:ext cx="342897" cy="368297"/>
          </a:xfrm>
          <a:prstGeom prst="rect">
            <a:avLst/>
          </a:prstGeom>
          <a:ln w="12700">
            <a:miter lim="400000"/>
          </a:ln>
        </p:spPr>
        <p:txBody>
          <a:bodyPr wrap="none" lIns="50797" tIns="50797" rIns="50797" bIns="50797" anchor="ctr">
            <a:spAutoFit/>
          </a:bodyPr>
          <a:lstStyle>
            <a:lvl1pPr algn="r">
              <a:defRPr sz="1800">
                <a:solidFill>
                  <a:srgbClr val="09519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10159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66A4"/>
          </a:solidFill>
          <a:uFillTx/>
          <a:latin typeface="Avenir Black"/>
          <a:ea typeface="Avenir Black"/>
          <a:cs typeface="Avenir Black"/>
          <a:sym typeface="Avenir Black"/>
        </a:defRPr>
      </a:lvl1pPr>
      <a:lvl2pPr marL="0" marR="0" indent="0" algn="l" defTabSz="10159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66A4"/>
          </a:solidFill>
          <a:uFillTx/>
          <a:latin typeface="Avenir Black"/>
          <a:ea typeface="Avenir Black"/>
          <a:cs typeface="Avenir Black"/>
          <a:sym typeface="Avenir Black"/>
        </a:defRPr>
      </a:lvl2pPr>
      <a:lvl3pPr marL="0" marR="0" indent="0" algn="l" defTabSz="10159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66A4"/>
          </a:solidFill>
          <a:uFillTx/>
          <a:latin typeface="Avenir Black"/>
          <a:ea typeface="Avenir Black"/>
          <a:cs typeface="Avenir Black"/>
          <a:sym typeface="Avenir Black"/>
        </a:defRPr>
      </a:lvl3pPr>
      <a:lvl4pPr marL="0" marR="0" indent="0" algn="l" defTabSz="10159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66A4"/>
          </a:solidFill>
          <a:uFillTx/>
          <a:latin typeface="Avenir Black"/>
          <a:ea typeface="Avenir Black"/>
          <a:cs typeface="Avenir Black"/>
          <a:sym typeface="Avenir Black"/>
        </a:defRPr>
      </a:lvl4pPr>
      <a:lvl5pPr marL="0" marR="0" indent="0" algn="l" defTabSz="10159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66A4"/>
          </a:solidFill>
          <a:uFillTx/>
          <a:latin typeface="Avenir Black"/>
          <a:ea typeface="Avenir Black"/>
          <a:cs typeface="Avenir Black"/>
          <a:sym typeface="Avenir Black"/>
        </a:defRPr>
      </a:lvl5pPr>
      <a:lvl6pPr marL="0" marR="0" indent="0" algn="l" defTabSz="10159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66A4"/>
          </a:solidFill>
          <a:uFillTx/>
          <a:latin typeface="Avenir Black"/>
          <a:ea typeface="Avenir Black"/>
          <a:cs typeface="Avenir Black"/>
          <a:sym typeface="Avenir Black"/>
        </a:defRPr>
      </a:lvl6pPr>
      <a:lvl7pPr marL="0" marR="0" indent="0" algn="l" defTabSz="10159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66A4"/>
          </a:solidFill>
          <a:uFillTx/>
          <a:latin typeface="Avenir Black"/>
          <a:ea typeface="Avenir Black"/>
          <a:cs typeface="Avenir Black"/>
          <a:sym typeface="Avenir Black"/>
        </a:defRPr>
      </a:lvl7pPr>
      <a:lvl8pPr marL="0" marR="0" indent="0" algn="l" defTabSz="10159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66A4"/>
          </a:solidFill>
          <a:uFillTx/>
          <a:latin typeface="Avenir Black"/>
          <a:ea typeface="Avenir Black"/>
          <a:cs typeface="Avenir Black"/>
          <a:sym typeface="Avenir Black"/>
        </a:defRPr>
      </a:lvl8pPr>
      <a:lvl9pPr marL="0" marR="0" indent="0" algn="l" defTabSz="10159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66A4"/>
          </a:solidFill>
          <a:uFillTx/>
          <a:latin typeface="Avenir Black"/>
          <a:ea typeface="Avenir Black"/>
          <a:cs typeface="Avenir Black"/>
          <a:sym typeface="Avenir Black"/>
        </a:defRPr>
      </a:lvl9pPr>
    </p:titleStyle>
    <p:bodyStyle>
      <a:lvl1pPr marL="380996" marR="0" indent="-380996" algn="l" defTabSz="101599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78408" marR="0" indent="-370413" algn="l" defTabSz="101599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39259" marR="0" indent="-323269" algn="l" defTabSz="101599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79580" marR="0" indent="-355594" algn="l" defTabSz="101599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–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427086" marR="0" indent="-395107" algn="l" defTabSz="101599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»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35082" marR="0" indent="-395107" algn="l" defTabSz="101599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43077" marR="0" indent="-395107" algn="l" defTabSz="101599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951072" marR="0" indent="-395106" algn="l" defTabSz="101599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459066" marR="0" indent="-395106" algn="l" defTabSz="1015990" rtl="0" latinLnBrk="0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Tx/>
        <a:buChar char="•"/>
        <a:tabLst/>
        <a:defRPr sz="31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Afbeelding 4" descr="Afbeelding 4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3536" y="6539841"/>
            <a:ext cx="2736304" cy="438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2" descr="Picture 2"/>
          <p:cNvPicPr>
            <a:picLocks noChangeAspect="1"/>
          </p:cNvPicPr>
          <p:nvPr/>
        </p:nvPicPr>
        <p:blipFill>
          <a:blip r:embed="rId3" cstate="print">
            <a:extLst/>
          </a:blip>
          <a:srcRect l="22844" t="40524" r="22844"/>
          <a:stretch>
            <a:fillRect/>
          </a:stretch>
        </p:blipFill>
        <p:spPr>
          <a:xfrm>
            <a:off x="0" y="-1"/>
            <a:ext cx="10160000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el 1"/>
          <p:cNvSpPr txBox="1">
            <a:spLocks noGrp="1"/>
          </p:cNvSpPr>
          <p:nvPr>
            <p:ph type="title"/>
          </p:nvPr>
        </p:nvSpPr>
        <p:spPr>
          <a:xfrm>
            <a:off x="759519" y="2657872"/>
            <a:ext cx="8800981" cy="4962129"/>
          </a:xfrm>
          <a:prstGeom prst="rect">
            <a:avLst/>
          </a:prstGeom>
        </p:spPr>
        <p:txBody>
          <a:bodyPr/>
          <a:lstStyle/>
          <a:p>
            <a:pPr algn="ctr">
              <a:defRPr sz="4000">
                <a:solidFill>
                  <a:srgbClr val="FFFFFF"/>
                </a:solidFill>
              </a:defRPr>
            </a:pPr>
            <a:r>
              <a:t>Hein Koning</a:t>
            </a:r>
            <a:br/>
            <a:r>
              <a:t>Klantenavond</a:t>
            </a:r>
            <a:br/>
            <a:r>
              <a:rPr sz="2800"/>
              <a:t>9 januari 2019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552009" y="6699282"/>
            <a:ext cx="34032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96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BTW: 6% wordt 9%</a:t>
            </a:r>
          </a:p>
        </p:txBody>
      </p:sp>
      <p:sp>
        <p:nvSpPr>
          <p:cNvPr id="97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1809777"/>
            <a:ext cx="9051781" cy="5040259"/>
          </a:xfrm>
          <a:prstGeom prst="rect">
            <a:avLst/>
          </a:prstGeom>
        </p:spPr>
        <p:txBody>
          <a:bodyPr/>
          <a:lstStyle/>
          <a:p>
            <a:pPr marL="377190" indent="-377190">
              <a:defRPr sz="2200"/>
            </a:pPr>
            <a:r>
              <a:t>Eten</a:t>
            </a:r>
          </a:p>
          <a:p>
            <a:pPr marL="377190" indent="-377190">
              <a:defRPr sz="2200"/>
            </a:pPr>
            <a:r>
              <a:t>Niet-alcoholische dranken (leidingwater)</a:t>
            </a:r>
          </a:p>
          <a:p>
            <a:pPr marL="377190" indent="-377190">
              <a:defRPr sz="2200"/>
            </a:pPr>
            <a:r>
              <a:t>Kapper</a:t>
            </a:r>
          </a:p>
          <a:p>
            <a:pPr marL="377190" indent="-377190">
              <a:defRPr sz="2200"/>
            </a:pPr>
            <a:r>
              <a:t>Reparatie van fietsen, schoenen en kleding</a:t>
            </a:r>
          </a:p>
          <a:p>
            <a:pPr marL="377190" indent="-377190">
              <a:defRPr sz="2200"/>
            </a:pPr>
            <a:r>
              <a:t>Werkzaamheden woningen ouder dan 2 jaar:</a:t>
            </a:r>
            <a:br/>
            <a:r>
              <a:t>(isoleren, schilderen, stukadoren, behangen)</a:t>
            </a:r>
          </a:p>
          <a:p>
            <a:pPr marL="377190" indent="-377190">
              <a:defRPr sz="2200"/>
            </a:pPr>
            <a:r>
              <a:t>Cultuur (bioscoop, theater) </a:t>
            </a:r>
          </a:p>
          <a:p>
            <a:pPr marL="377190" indent="-377190">
              <a:defRPr sz="2200"/>
            </a:pPr>
            <a:r>
              <a:t>Recreatie (speeltuin, zwembad)</a:t>
            </a:r>
          </a:p>
          <a:p>
            <a:pPr marL="377190" indent="-377190">
              <a:defRPr sz="2200"/>
            </a:pPr>
            <a:r>
              <a:t>Geneesmiddelen</a:t>
            </a:r>
          </a:p>
          <a:p>
            <a:pPr marL="377190" indent="-377190">
              <a:defRPr sz="2200"/>
            </a:pPr>
            <a:r>
              <a:t>Kunst en antiek</a:t>
            </a:r>
          </a:p>
          <a:p>
            <a:pPr marL="377190" indent="-377190">
              <a:defRPr sz="2200"/>
            </a:pPr>
            <a:r>
              <a:t>Boeken en periodieken</a:t>
            </a:r>
          </a:p>
        </p:txBody>
      </p:sp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rcRect l="2142" r="36899"/>
          <a:stretch>
            <a:fillRect/>
          </a:stretch>
        </p:blipFill>
        <p:spPr>
          <a:xfrm>
            <a:off x="6760187" y="1569750"/>
            <a:ext cx="3399815" cy="4647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567090" y="6699282"/>
            <a:ext cx="325240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101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BTW: 6% wordt 9%</a:t>
            </a:r>
          </a:p>
        </p:txBody>
      </p:sp>
      <p:sp>
        <p:nvSpPr>
          <p:cNvPr id="102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1" cy="4880241"/>
          </a:xfrm>
          <a:prstGeom prst="rect">
            <a:avLst/>
          </a:prstGeom>
        </p:spPr>
        <p:txBody>
          <a:bodyPr/>
          <a:lstStyle/>
          <a:p>
            <a:pPr marL="377190" indent="-377190">
              <a:defRPr sz="2200"/>
            </a:pPr>
            <a:r>
              <a:t>Aanpassing systemen</a:t>
            </a:r>
          </a:p>
          <a:p>
            <a:pPr marL="377190" indent="-377190">
              <a:defRPr sz="2200"/>
            </a:pPr>
            <a:r>
              <a:t>Factuur in januari 2019 m.b.t. </a:t>
            </a:r>
            <a:br/>
            <a:r>
              <a:t>leveringen en diensten in 2018: </a:t>
            </a:r>
            <a:r>
              <a:rPr b="1"/>
              <a:t>6%</a:t>
            </a:r>
          </a:p>
          <a:p>
            <a:pPr marL="377190" indent="-377190">
              <a:defRPr sz="2200"/>
            </a:pPr>
            <a:endParaRPr/>
          </a:p>
          <a:p>
            <a:pPr marL="381000" indent="-381000">
              <a:buSzTx/>
              <a:buNone/>
              <a:defRPr sz="2200" b="1"/>
            </a:pPr>
            <a:r>
              <a:t>Doorberekenen btw-verhoging?</a:t>
            </a:r>
          </a:p>
          <a:p>
            <a:pPr marL="377190" indent="-377190">
              <a:defRPr sz="2200"/>
            </a:pPr>
            <a:r>
              <a:t>Stel kapper rekent € 40</a:t>
            </a:r>
          </a:p>
          <a:p>
            <a:pPr marL="771525" lvl="1" indent="-314325">
              <a:defRPr sz="2200"/>
            </a:pPr>
            <a:r>
              <a:t>2018: btw € 2,25;    winst € 37,75</a:t>
            </a:r>
            <a:endParaRPr sz="2600"/>
          </a:p>
          <a:p>
            <a:pPr marL="771525" lvl="1" indent="-314325">
              <a:defRPr sz="2200"/>
            </a:pPr>
            <a:r>
              <a:t>2019: btw € 3,30;    winst € 36,70</a:t>
            </a:r>
            <a:endParaRPr sz="2600"/>
          </a:p>
          <a:p>
            <a:pPr marL="771525" lvl="1" indent="-314325">
              <a:defRPr sz="2200"/>
            </a:pPr>
            <a:r>
              <a:t>Dezelfde winst? 	   prijs naar € 41,15</a:t>
            </a:r>
          </a:p>
        </p:txBody>
      </p:sp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2" cstate="print">
            <a:extLst/>
          </a:blip>
          <a:srcRect l="2142" r="36899"/>
          <a:stretch>
            <a:fillRect/>
          </a:stretch>
        </p:blipFill>
        <p:spPr>
          <a:xfrm>
            <a:off x="6760187" y="1569750"/>
            <a:ext cx="3399815" cy="46476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552009" y="6699282"/>
            <a:ext cx="34032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106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Minder inkomstenbelasting; </a:t>
            </a:r>
            <a:br/>
            <a:r>
              <a:t>Méér BTW</a:t>
            </a:r>
          </a:p>
        </p:txBody>
      </p:sp>
      <p:sp>
        <p:nvSpPr>
          <p:cNvPr id="107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1" cy="4880241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 marL="381000" indent="-381000">
              <a:buSzTx/>
              <a:buNone/>
              <a:defRPr b="1"/>
            </a:pPr>
            <a:r>
              <a:t>De vraag?</a:t>
            </a:r>
          </a:p>
          <a:p>
            <a:pPr marL="381000" indent="-381000">
              <a:buSzTx/>
              <a:buNone/>
            </a:pPr>
            <a:r>
              <a:t>Gaan we er per saldo </a:t>
            </a:r>
          </a:p>
          <a:p>
            <a:pPr marL="381000" indent="-381000">
              <a:buSzTx/>
              <a:buNone/>
            </a:pPr>
            <a:r>
              <a:t>op vooruit in 2019?</a:t>
            </a:r>
          </a:p>
        </p:txBody>
      </p:sp>
      <p:pic>
        <p:nvPicPr>
          <p:cNvPr id="108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 rot="300000">
            <a:off x="6280133" y="1249715"/>
            <a:ext cx="3039894" cy="4559841"/>
          </a:xfrm>
          <a:prstGeom prst="rect">
            <a:avLst/>
          </a:prstGeom>
          <a:ln w="12700">
            <a:miter lim="400000"/>
          </a:ln>
          <a:effectLst>
            <a:outerShdw blurRad="317500" dist="1524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552009" y="6699282"/>
            <a:ext cx="34032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111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Eenmanszaak of BV?</a:t>
            </a:r>
          </a:p>
        </p:txBody>
      </p:sp>
      <p:sp>
        <p:nvSpPr>
          <p:cNvPr id="112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1" cy="4880241"/>
          </a:xfrm>
          <a:prstGeom prst="rect">
            <a:avLst/>
          </a:prstGeom>
        </p:spPr>
        <p:txBody>
          <a:bodyPr/>
          <a:lstStyle/>
          <a:p>
            <a:r>
              <a:t>Aansprakelijkheid</a:t>
            </a:r>
          </a:p>
          <a:p>
            <a:r>
              <a:t>Aanzien / vertrouwen</a:t>
            </a:r>
          </a:p>
          <a:p>
            <a:r>
              <a:t>Fiscaal voordeel?</a:t>
            </a:r>
            <a:br/>
            <a:endParaRPr/>
          </a:p>
          <a:p>
            <a:pPr>
              <a:defRPr i="1"/>
            </a:pPr>
            <a:r>
              <a:t>Google: </a:t>
            </a:r>
            <a:r>
              <a:rPr i="0">
                <a:solidFill>
                  <a:srgbClr val="0066A4"/>
                </a:solidFill>
              </a:rPr>
              <a:t>‘vanaf een nettowinst </a:t>
            </a:r>
            <a:br>
              <a:rPr i="0">
                <a:solidFill>
                  <a:srgbClr val="0066A4"/>
                </a:solidFill>
              </a:rPr>
            </a:br>
            <a:r>
              <a:rPr i="0">
                <a:solidFill>
                  <a:srgbClr val="0066A4"/>
                </a:solidFill>
              </a:rPr>
              <a:t>van €100.000 levert de BV u </a:t>
            </a:r>
            <a:br>
              <a:rPr i="0">
                <a:solidFill>
                  <a:srgbClr val="0066A4"/>
                </a:solidFill>
              </a:rPr>
            </a:br>
            <a:r>
              <a:rPr i="0">
                <a:solidFill>
                  <a:srgbClr val="0066A4"/>
                </a:solidFill>
              </a:rPr>
              <a:t>een tariefvoordeel op’</a:t>
            </a:r>
          </a:p>
        </p:txBody>
      </p:sp>
      <p:pic>
        <p:nvPicPr>
          <p:cNvPr id="113" name="Afbeelding 19" descr="Afbeelding 19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600169" y="2129813"/>
            <a:ext cx="4320481" cy="4262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552009" y="6699282"/>
            <a:ext cx="34032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116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Eenmanszaak of BV?</a:t>
            </a:r>
          </a:p>
        </p:txBody>
      </p:sp>
      <p:sp>
        <p:nvSpPr>
          <p:cNvPr id="117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1" cy="4880241"/>
          </a:xfrm>
          <a:prstGeom prst="rect">
            <a:avLst/>
          </a:prstGeom>
        </p:spPr>
        <p:txBody>
          <a:bodyPr/>
          <a:lstStyle/>
          <a:p>
            <a:pPr marL="381000" indent="-381000">
              <a:buSzTx/>
              <a:buNone/>
              <a:defRPr b="1"/>
            </a:pPr>
            <a:r>
              <a:t>Voorbeeld 1</a:t>
            </a:r>
          </a:p>
          <a:p>
            <a:r>
              <a:t>Winst € 100.000</a:t>
            </a:r>
          </a:p>
          <a:p>
            <a:r>
              <a:t>Netto-besteedbaar na belastingen:</a:t>
            </a:r>
          </a:p>
          <a:p>
            <a:pPr marL="745714" lvl="1" indent="-385714">
              <a:defRPr>
                <a:solidFill>
                  <a:srgbClr val="0066A4"/>
                </a:solidFill>
              </a:defRPr>
            </a:pPr>
            <a:r>
              <a:t>Eenmanszaak	€ 65.000</a:t>
            </a:r>
            <a:endParaRPr sz="2600"/>
          </a:p>
          <a:p>
            <a:pPr marL="745714" lvl="1" indent="-385714">
              <a:defRPr>
                <a:solidFill>
                  <a:srgbClr val="0066A4"/>
                </a:solidFill>
              </a:defRPr>
            </a:pPr>
            <a:r>
              <a:t>BV			€ 59.000 (salaris € 60.000)</a:t>
            </a:r>
            <a:endParaRPr sz="2600"/>
          </a:p>
          <a:p>
            <a:pPr marL="745714" lvl="1" indent="-385714">
              <a:defRPr>
                <a:solidFill>
                  <a:srgbClr val="0066A4"/>
                </a:solidFill>
              </a:defRPr>
            </a:pPr>
            <a:r>
              <a:t>BV			€ 57.000 (salaris € 80.000)</a:t>
            </a:r>
          </a:p>
        </p:txBody>
      </p:sp>
      <p:pic>
        <p:nvPicPr>
          <p:cNvPr id="118" name="Afbeelding 19" descr="Afbeelding 19"/>
          <p:cNvPicPr>
            <a:picLocks noChangeAspect="1"/>
          </p:cNvPicPr>
          <p:nvPr/>
        </p:nvPicPr>
        <p:blipFill>
          <a:blip r:embed="rId2" cstate="print">
            <a:extLst/>
          </a:blip>
          <a:srcRect t="28386" r="13308"/>
          <a:stretch>
            <a:fillRect/>
          </a:stretch>
        </p:blipFill>
        <p:spPr>
          <a:xfrm>
            <a:off x="8332251" y="-1"/>
            <a:ext cx="1827749" cy="1489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552009" y="6699282"/>
            <a:ext cx="34032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121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Eenmanszaak of BV?</a:t>
            </a:r>
          </a:p>
        </p:txBody>
      </p:sp>
      <p:sp>
        <p:nvSpPr>
          <p:cNvPr id="122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1" cy="4880241"/>
          </a:xfrm>
          <a:prstGeom prst="rect">
            <a:avLst/>
          </a:prstGeom>
        </p:spPr>
        <p:txBody>
          <a:bodyPr/>
          <a:lstStyle/>
          <a:p>
            <a:pPr marL="381000" indent="-381000">
              <a:buSzTx/>
              <a:buNone/>
              <a:defRPr b="1"/>
            </a:pPr>
            <a:r>
              <a:t>Voorbeeld 2</a:t>
            </a:r>
          </a:p>
          <a:p>
            <a:r>
              <a:t>Winst € 150.000</a:t>
            </a:r>
          </a:p>
          <a:p>
            <a:r>
              <a:t>Netto-besteedbaar na belastingen:</a:t>
            </a:r>
          </a:p>
          <a:p>
            <a:pPr marL="745714" lvl="1" indent="-385714">
              <a:defRPr>
                <a:solidFill>
                  <a:srgbClr val="0066A4"/>
                </a:solidFill>
              </a:defRPr>
            </a:pPr>
            <a:r>
              <a:t>Eenmanszaak	€ 92.000</a:t>
            </a:r>
            <a:endParaRPr sz="2600"/>
          </a:p>
          <a:p>
            <a:pPr marL="745714" lvl="1" indent="-385714">
              <a:defRPr>
                <a:solidFill>
                  <a:srgbClr val="0066A4"/>
                </a:solidFill>
              </a:defRPr>
            </a:pPr>
            <a:r>
              <a:t>BV			€ 89.000 (salaris € 60.000)</a:t>
            </a:r>
            <a:endParaRPr sz="2600"/>
          </a:p>
          <a:p>
            <a:pPr marL="745714" lvl="1" indent="-385714">
              <a:defRPr>
                <a:solidFill>
                  <a:srgbClr val="0066A4"/>
                </a:solidFill>
              </a:defRPr>
            </a:pPr>
            <a:r>
              <a:t>BV			€ 87.000 (salaris € 80.000)</a:t>
            </a:r>
          </a:p>
        </p:txBody>
      </p:sp>
      <p:pic>
        <p:nvPicPr>
          <p:cNvPr id="123" name="Afbeelding 22" descr="Afbeelding 22"/>
          <p:cNvPicPr>
            <a:picLocks noChangeAspect="1"/>
          </p:cNvPicPr>
          <p:nvPr/>
        </p:nvPicPr>
        <p:blipFill>
          <a:blip r:embed="rId2" cstate="print">
            <a:extLst/>
          </a:blip>
          <a:srcRect t="28386" r="13308"/>
          <a:stretch>
            <a:fillRect/>
          </a:stretch>
        </p:blipFill>
        <p:spPr>
          <a:xfrm>
            <a:off x="8332251" y="-1"/>
            <a:ext cx="1827749" cy="1489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552009" y="6699282"/>
            <a:ext cx="34032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126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Eenmanszaak of BV?</a:t>
            </a:r>
          </a:p>
        </p:txBody>
      </p:sp>
      <p:sp>
        <p:nvSpPr>
          <p:cNvPr id="127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1" cy="4880241"/>
          </a:xfrm>
          <a:prstGeom prst="rect">
            <a:avLst/>
          </a:prstGeom>
        </p:spPr>
        <p:txBody>
          <a:bodyPr/>
          <a:lstStyle/>
          <a:p>
            <a:pPr marL="381000" indent="-381000">
              <a:buSzTx/>
              <a:buNone/>
              <a:defRPr b="1"/>
            </a:pPr>
            <a:r>
              <a:t>Voorbeeld 3</a:t>
            </a:r>
          </a:p>
          <a:p>
            <a:r>
              <a:t>VOF (man/vrouw) winst € 200.000 </a:t>
            </a:r>
          </a:p>
          <a:p>
            <a:r>
              <a:t>Netto-besteedbaar samen na belastingen:</a:t>
            </a:r>
          </a:p>
          <a:p>
            <a:pPr marL="745714" lvl="1" indent="-385714">
              <a:defRPr>
                <a:solidFill>
                  <a:srgbClr val="0066A4"/>
                </a:solidFill>
              </a:defRPr>
            </a:pPr>
            <a:r>
              <a:t>VOF		€ 130.000</a:t>
            </a:r>
            <a:endParaRPr sz="2600"/>
          </a:p>
          <a:p>
            <a:pPr marL="745714" lvl="1" indent="-385714">
              <a:defRPr>
                <a:solidFill>
                  <a:srgbClr val="0066A4"/>
                </a:solidFill>
              </a:defRPr>
            </a:pPr>
            <a:r>
              <a:t>BV		€ 118.000 (salaris € 60.000 ieder)</a:t>
            </a:r>
            <a:endParaRPr sz="2600"/>
          </a:p>
          <a:p>
            <a:pPr marL="745714" lvl="1" indent="-385714">
              <a:defRPr>
                <a:solidFill>
                  <a:srgbClr val="0066A4"/>
                </a:solidFill>
              </a:defRPr>
            </a:pPr>
            <a:r>
              <a:t>BV		€ 114.000 (salaris € 80.000 ieder)</a:t>
            </a:r>
          </a:p>
        </p:txBody>
      </p:sp>
      <p:pic>
        <p:nvPicPr>
          <p:cNvPr id="128" name="Afbeelding 19" descr="Afbeelding 19"/>
          <p:cNvPicPr>
            <a:picLocks noChangeAspect="1"/>
          </p:cNvPicPr>
          <p:nvPr/>
        </p:nvPicPr>
        <p:blipFill>
          <a:blip r:embed="rId2" cstate="print">
            <a:extLst/>
          </a:blip>
          <a:srcRect t="28386" r="13308"/>
          <a:stretch>
            <a:fillRect/>
          </a:stretch>
        </p:blipFill>
        <p:spPr>
          <a:xfrm>
            <a:off x="8332251" y="-1"/>
            <a:ext cx="1827749" cy="1489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552009" y="6699282"/>
            <a:ext cx="34032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sp>
        <p:nvSpPr>
          <p:cNvPr id="131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Eenmanszaak of BV?</a:t>
            </a:r>
          </a:p>
        </p:txBody>
      </p:sp>
      <p:sp>
        <p:nvSpPr>
          <p:cNvPr id="132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1" cy="4880241"/>
          </a:xfrm>
          <a:prstGeom prst="rect">
            <a:avLst/>
          </a:prstGeom>
        </p:spPr>
        <p:txBody>
          <a:bodyPr/>
          <a:lstStyle/>
          <a:p>
            <a:pPr marL="381000" indent="-381000">
              <a:buSzTx/>
              <a:buNone/>
              <a:defRPr b="1"/>
            </a:pPr>
            <a:r>
              <a:t>Is de BV fiscaal wel zo aantrekkelijk?</a:t>
            </a:r>
          </a:p>
          <a:p>
            <a:r>
              <a:t>Verlies van </a:t>
            </a:r>
          </a:p>
          <a:p>
            <a:pPr marL="745714" lvl="1" indent="-385714"/>
            <a:r>
              <a:t>Zelfstandigenaftrek</a:t>
            </a:r>
            <a:endParaRPr sz="2600"/>
          </a:p>
          <a:p>
            <a:pPr marL="745714" lvl="1" indent="-385714"/>
            <a:r>
              <a:t>MKB-winstvrijstelling</a:t>
            </a:r>
          </a:p>
          <a:p>
            <a:r>
              <a:t>Gebruikelijk loon</a:t>
            </a:r>
          </a:p>
        </p:txBody>
      </p:sp>
      <p:pic>
        <p:nvPicPr>
          <p:cNvPr id="133" name="Afbeelding 18" descr="Afbeelding 18"/>
          <p:cNvPicPr>
            <a:picLocks noChangeAspect="1"/>
          </p:cNvPicPr>
          <p:nvPr/>
        </p:nvPicPr>
        <p:blipFill>
          <a:blip r:embed="rId2" cstate="print">
            <a:extLst/>
          </a:blip>
          <a:srcRect t="28386" r="13308"/>
          <a:stretch>
            <a:fillRect/>
          </a:stretch>
        </p:blipFill>
        <p:spPr>
          <a:xfrm>
            <a:off x="8332251" y="-1"/>
            <a:ext cx="1827749" cy="1489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552009" y="6699282"/>
            <a:ext cx="34032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pic>
        <p:nvPicPr>
          <p:cNvPr id="136" name="Picture 4" descr="Picture 4"/>
          <p:cNvPicPr>
            <a:picLocks noChangeAspect="1"/>
          </p:cNvPicPr>
          <p:nvPr/>
        </p:nvPicPr>
        <p:blipFill>
          <a:blip r:embed="rId2" cstate="print">
            <a:extLst/>
          </a:blip>
          <a:srcRect l="3959" r="4749"/>
          <a:stretch>
            <a:fillRect/>
          </a:stretch>
        </p:blipFill>
        <p:spPr>
          <a:xfrm>
            <a:off x="-1" y="1569750"/>
            <a:ext cx="10160003" cy="463174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elijkbenige driehoek 20"/>
          <p:cNvSpPr/>
          <p:nvPr/>
        </p:nvSpPr>
        <p:spPr>
          <a:xfrm rot="9441612">
            <a:off x="3688614" y="965932"/>
            <a:ext cx="844297" cy="1200134"/>
          </a:xfrm>
          <a:prstGeom prst="triangl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016000">
              <a:defRPr sz="3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8" name="Titel 4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Bedankt voor uw aandacht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hoek 10"/>
          <p:cNvSpPr/>
          <p:nvPr/>
        </p:nvSpPr>
        <p:spPr>
          <a:xfrm>
            <a:off x="399480" y="6474295"/>
            <a:ext cx="3384376" cy="79208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2" name="Titel 1"/>
          <p:cNvSpPr txBox="1">
            <a:spLocks noGrp="1"/>
          </p:cNvSpPr>
          <p:nvPr>
            <p:ph type="title"/>
          </p:nvPr>
        </p:nvSpPr>
        <p:spPr>
          <a:xfrm>
            <a:off x="519491" y="0"/>
            <a:ext cx="9041008" cy="1569751"/>
          </a:xfrm>
          <a:prstGeom prst="rect">
            <a:avLst/>
          </a:prstGeom>
        </p:spPr>
        <p:txBody>
          <a:bodyPr/>
          <a:lstStyle/>
          <a:p>
            <a:r>
              <a:t>Fiscaliteiten 2019  </a:t>
            </a:r>
          </a:p>
        </p:txBody>
      </p:sp>
      <p:sp>
        <p:nvSpPr>
          <p:cNvPr id="53" name="Tijdelijke aanduiding voor tekst 2"/>
          <p:cNvSpPr txBox="1"/>
          <p:nvPr/>
        </p:nvSpPr>
        <p:spPr>
          <a:xfrm>
            <a:off x="471487" y="1234014"/>
            <a:ext cx="9051784" cy="53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marL="380996" indent="-380996" algn="l" defTabSz="1015990">
              <a:spcBef>
                <a:spcPts val="300"/>
              </a:spcBef>
              <a:defRPr sz="3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Jos Schenaarts</a:t>
            </a:r>
          </a:p>
        </p:txBody>
      </p:sp>
      <p:pic>
        <p:nvPicPr>
          <p:cNvPr id="54" name="Afbeelding 21" descr="Afbeelding 2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11581" y="1865783"/>
            <a:ext cx="7584843" cy="5688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 20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Fiscaliteiten 2019</a:t>
            </a:r>
          </a:p>
        </p:txBody>
      </p:sp>
      <p:pic>
        <p:nvPicPr>
          <p:cNvPr id="57" name="Picture 4" descr="Picture 4"/>
          <p:cNvPicPr>
            <a:picLocks noChangeAspect="1"/>
          </p:cNvPicPr>
          <p:nvPr/>
        </p:nvPicPr>
        <p:blipFill>
          <a:blip r:embed="rId3" cstate="print">
            <a:extLst/>
          </a:blip>
          <a:srcRect l="3959" r="4749"/>
          <a:stretch>
            <a:fillRect/>
          </a:stretch>
        </p:blipFill>
        <p:spPr>
          <a:xfrm>
            <a:off x="-1" y="1569750"/>
            <a:ext cx="10160003" cy="4631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665019" y="6699282"/>
            <a:ext cx="22731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62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Cameratoezicht</a:t>
            </a:r>
          </a:p>
        </p:txBody>
      </p:sp>
      <p:sp>
        <p:nvSpPr>
          <p:cNvPr id="63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1" cy="4880241"/>
          </a:xfrm>
          <a:prstGeom prst="rect">
            <a:avLst/>
          </a:prstGeom>
        </p:spPr>
        <p:txBody>
          <a:bodyPr/>
          <a:lstStyle/>
          <a:p>
            <a:pPr marL="381000" indent="-381000">
              <a:buSzTx/>
              <a:buNone/>
              <a:defRPr b="1"/>
            </a:pPr>
            <a:r>
              <a:t>Terugkeer </a:t>
            </a:r>
          </a:p>
          <a:p>
            <a:pPr marL="381000" indent="-381000">
              <a:buSzTx/>
              <a:buNone/>
              <a:defRPr b="1"/>
            </a:pPr>
            <a:r>
              <a:t>camera-toezicht</a:t>
            </a:r>
          </a:p>
          <a:p>
            <a:pPr marL="381000" indent="-381000">
              <a:buSzTx/>
              <a:buNone/>
              <a:defRPr b="1"/>
            </a:pPr>
            <a:r>
              <a:t>voor MRB</a:t>
            </a:r>
          </a:p>
          <a:p>
            <a:pPr marL="381000" indent="-381000">
              <a:buSzTx/>
              <a:buNone/>
              <a:defRPr sz="2200"/>
            </a:pPr>
            <a:r>
              <a:t>niet voor IB en LB! </a:t>
            </a:r>
          </a:p>
          <a:p>
            <a:pPr marL="381000" indent="-381000">
              <a:buSzTx/>
              <a:buNone/>
              <a:defRPr sz="2200"/>
            </a:pPr>
            <a:r>
              <a:t>(privacy)</a:t>
            </a:r>
            <a:br/>
            <a:endParaRPr/>
          </a:p>
        </p:txBody>
      </p:sp>
      <p:pic>
        <p:nvPicPr>
          <p:cNvPr id="64" name="Picture 2" descr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02535" y="1569750"/>
            <a:ext cx="5757465" cy="4640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665019" y="6699282"/>
            <a:ext cx="22731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67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Belastingtarieven inkomstenbelasting</a:t>
            </a:r>
          </a:p>
        </p:txBody>
      </p:sp>
      <p:graphicFrame>
        <p:nvGraphicFramePr>
          <p:cNvPr id="68" name="Tijdelijke aanduiding voor inhoud 4"/>
          <p:cNvGraphicFramePr/>
          <p:nvPr/>
        </p:nvGraphicFramePr>
        <p:xfrm>
          <a:off x="520345" y="1809777"/>
          <a:ext cx="8808126" cy="397660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68021"/>
                <a:gridCol w="1468021"/>
                <a:gridCol w="1468021"/>
                <a:gridCol w="1468021"/>
                <a:gridCol w="1468021"/>
                <a:gridCol w="1468021"/>
              </a:tblGrid>
              <a:tr h="403342">
                <a:tc>
                  <a:txBody>
                    <a:bodyPr/>
                    <a:lstStyle/>
                    <a:p>
                      <a:pPr algn="l" defTabSz="10160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10160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0066A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0160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0066A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03342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Inkomen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Belasting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Inkomen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Belasting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390556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</a:tr>
              <a:tr h="390556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1</a:t>
                      </a:r>
                      <a:r>
                        <a:rPr baseline="30200"/>
                        <a:t>e</a:t>
                      </a:r>
                      <a:r>
                        <a:t> schijf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20.142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36,55%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20.384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36,65%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390556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</a:tr>
              <a:tr h="390556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2</a:t>
                      </a:r>
                      <a:r>
                        <a:rPr baseline="30200"/>
                        <a:t>e</a:t>
                      </a:r>
                      <a:r>
                        <a:t> schijf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13.852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40,85%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13.916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38,01%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390556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</a:tr>
              <a:tr h="390556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3</a:t>
                      </a:r>
                      <a:r>
                        <a:rPr baseline="30200"/>
                        <a:t>e</a:t>
                      </a:r>
                      <a:r>
                        <a:t> schijf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34.513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40,85%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34.207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38,01%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  <a:tr h="390556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</a:tr>
              <a:tr h="390556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t>4</a:t>
                      </a:r>
                      <a:r>
                        <a:rPr baseline="30200"/>
                        <a:t>e</a:t>
                      </a:r>
                      <a:r>
                        <a:t> schijf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&gt; 68.507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51,95%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&gt; 68.507</a:t>
                      </a:r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defTabSz="1016000"/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51,75%</a:t>
                      </a:r>
                    </a:p>
                  </a:txBody>
                  <a:tcPr marL="45720" marR="45720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665019" y="6699282"/>
            <a:ext cx="22731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71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Heffingskortingen</a:t>
            </a:r>
          </a:p>
        </p:txBody>
      </p:sp>
      <p:graphicFrame>
        <p:nvGraphicFramePr>
          <p:cNvPr id="72" name="Tijdelijke aanduiding voor inhoud 4"/>
          <p:cNvGraphicFramePr/>
          <p:nvPr/>
        </p:nvGraphicFramePr>
        <p:xfrm>
          <a:off x="520347" y="2049638"/>
          <a:ext cx="8880135" cy="365684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371015"/>
                <a:gridCol w="1377280"/>
                <a:gridCol w="1377280"/>
                <a:gridCol w="1377280"/>
                <a:gridCol w="1377280"/>
              </a:tblGrid>
              <a:tr h="400630">
                <a:tc>
                  <a:txBody>
                    <a:bodyPr/>
                    <a:lstStyle/>
                    <a:p>
                      <a:pPr algn="l" defTabSz="10160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45720" marR="45720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10160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0066A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2018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0160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>
                          <a:solidFill>
                            <a:srgbClr val="0066A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00630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</a:tr>
              <a:tr h="648508">
                <a:tc>
                  <a:txBody>
                    <a:bodyPr/>
                    <a:lstStyle/>
                    <a:p>
                      <a:pPr algn="l" defTabSz="1016000"/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Algemene heffingskorting</a:t>
                      </a:r>
                    </a:p>
                  </a:txBody>
                  <a:tcPr marL="45720" marR="45720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1016000"/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2.265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016000"/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2.477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707299">
                <a:tc>
                  <a:txBody>
                    <a:bodyPr/>
                    <a:lstStyle/>
                    <a:p>
                      <a:pPr algn="l"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Afbouw;
nihil bij</a:t>
                      </a:r>
                    </a:p>
                  </a:txBody>
                  <a:tcPr marL="45720" marR="45720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20.142 / 4,7%
68.507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016000"/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20.384 / 5,5%
68.507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87930">
                <a:tc>
                  <a:txBody>
                    <a:bodyPr/>
                    <a:lstStyle/>
                    <a:p>
                      <a:pPr algn="l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016000">
                        <a:defRPr sz="20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endParaRPr/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87930">
                <a:tc>
                  <a:txBody>
                    <a:bodyPr/>
                    <a:lstStyle/>
                    <a:p>
                      <a:pPr algn="l" defTabSz="1016000"/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Arbeidskorting</a:t>
                      </a:r>
                    </a:p>
                  </a:txBody>
                  <a:tcPr marL="45720" marR="45720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1016000"/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3.249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016000"/>
                      <a:r>
                        <a:rPr sz="20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3.399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707299">
                <a:tc>
                  <a:txBody>
                    <a:bodyPr/>
                    <a:lstStyle/>
                    <a:p>
                      <a:pPr algn="l" defTabSz="1016000"/>
                      <a:r>
                        <a:rPr sz="20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Afbouw</a:t>
                      </a:r>
                      <a:endParaRPr lang="nl-NL" sz="2000" dirty="0" smtClean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algn="l" defTabSz="1016000"/>
                      <a:r>
                        <a:rPr sz="20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nihil</a:t>
                      </a:r>
                      <a:r>
                        <a:rPr sz="20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0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bij</a:t>
                      </a:r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</a:p>
                  </a:txBody>
                  <a:tcPr marL="45720" marR="45720" horzOverflow="overflow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defTabSz="1016000"/>
                      <a:r>
                        <a:rPr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33.112 / 3,6%
123.362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1016000"/>
                      <a:r>
                        <a:rPr sz="20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34.060 / 6%
90.710</a:t>
                      </a:r>
                    </a:p>
                  </a:txBody>
                  <a:tcPr marL="45720" marR="45720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665019" y="6699282"/>
            <a:ext cx="22731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77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Eigen woning</a:t>
            </a:r>
          </a:p>
        </p:txBody>
      </p:sp>
      <p:sp>
        <p:nvSpPr>
          <p:cNvPr id="78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1" cy="4880241"/>
          </a:xfrm>
          <a:prstGeom prst="rect">
            <a:avLst/>
          </a:prstGeom>
        </p:spPr>
        <p:txBody>
          <a:bodyPr/>
          <a:lstStyle/>
          <a:p>
            <a:r>
              <a:t>Renteaftrek </a:t>
            </a:r>
            <a:br/>
            <a:r>
              <a:t>beperkt tot 49%</a:t>
            </a:r>
          </a:p>
          <a:p>
            <a:r>
              <a:t>Eigenwoningforfait </a:t>
            </a:r>
            <a:br/>
            <a:r>
              <a:t>van 0,70% </a:t>
            </a:r>
            <a:br/>
            <a:r>
              <a:t>naar 0,65%</a:t>
            </a:r>
          </a:p>
        </p:txBody>
      </p:sp>
      <p:pic>
        <p:nvPicPr>
          <p:cNvPr id="79" name="Afbeelding 23" descr="Afbeelding 23"/>
          <p:cNvPicPr>
            <a:picLocks noChangeAspect="1"/>
          </p:cNvPicPr>
          <p:nvPr/>
        </p:nvPicPr>
        <p:blipFill>
          <a:blip r:embed="rId3" cstate="print">
            <a:extLst/>
          </a:blip>
          <a:srcRect t="4225" r="3603" b="18310"/>
          <a:stretch>
            <a:fillRect/>
          </a:stretch>
        </p:blipFill>
        <p:spPr>
          <a:xfrm>
            <a:off x="5320026" y="1649759"/>
            <a:ext cx="4839975" cy="4400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665019" y="6699282"/>
            <a:ext cx="22731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84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Box 3</a:t>
            </a:r>
          </a:p>
        </p:txBody>
      </p:sp>
      <p:sp>
        <p:nvSpPr>
          <p:cNvPr id="85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2049804"/>
            <a:ext cx="9051781" cy="3440383"/>
          </a:xfrm>
          <a:prstGeom prst="rect">
            <a:avLst/>
          </a:prstGeom>
        </p:spPr>
        <p:txBody>
          <a:bodyPr/>
          <a:lstStyle/>
          <a:p>
            <a:pPr marL="381000" indent="-381000">
              <a:buSzTx/>
              <a:buNone/>
              <a:defRPr b="1"/>
            </a:pPr>
            <a:r>
              <a:rPr dirty="0"/>
              <a:t>2019 (2018) per partner</a:t>
            </a:r>
          </a:p>
          <a:p>
            <a:pPr marL="381000" indent="-381000">
              <a:buSzTx/>
              <a:buNone/>
              <a:defRPr b="1"/>
            </a:pPr>
            <a:endParaRPr dirty="0"/>
          </a:p>
          <a:p>
            <a:pPr marL="23812" lvl="1" indent="-309562">
              <a:spcBef>
                <a:spcPts val="0"/>
              </a:spcBef>
              <a:defRPr sz="2600"/>
            </a:pPr>
            <a:r>
              <a:rPr dirty="0" err="1"/>
              <a:t>Rendementsschijf</a:t>
            </a:r>
            <a:r>
              <a:rPr dirty="0"/>
              <a:t>		</a:t>
            </a:r>
            <a:r>
              <a:rPr dirty="0" err="1"/>
              <a:t>Belasting</a:t>
            </a:r>
            <a:endParaRPr dirty="0"/>
          </a:p>
          <a:p>
            <a:pPr marL="23812" lvl="1" indent="-309562">
              <a:spcBef>
                <a:spcPts val="0"/>
              </a:spcBef>
              <a:defRPr sz="2600"/>
            </a:pPr>
            <a:r>
              <a:rPr dirty="0" err="1"/>
              <a:t>Eerste</a:t>
            </a:r>
            <a:r>
              <a:rPr dirty="0"/>
              <a:t> 	€ 30k		</a:t>
            </a:r>
            <a:r>
              <a:rPr dirty="0" err="1"/>
              <a:t>onbelast</a:t>
            </a:r>
            <a:endParaRPr dirty="0"/>
          </a:p>
          <a:p>
            <a:pPr marL="23812" lvl="1" indent="-309562">
              <a:spcBef>
                <a:spcPts val="0"/>
              </a:spcBef>
              <a:defRPr sz="2600"/>
            </a:pPr>
            <a:r>
              <a:rPr dirty="0" err="1"/>
              <a:t>Volgende</a:t>
            </a:r>
            <a:r>
              <a:rPr dirty="0"/>
              <a:t> 	€ 71k		0,582% (0,606%)</a:t>
            </a:r>
          </a:p>
          <a:p>
            <a:pPr marL="23812" lvl="1" indent="-309562">
              <a:spcBef>
                <a:spcPts val="0"/>
              </a:spcBef>
              <a:defRPr sz="2600"/>
            </a:pPr>
            <a:r>
              <a:rPr dirty="0" err="1"/>
              <a:t>Volgende</a:t>
            </a:r>
            <a:r>
              <a:rPr dirty="0"/>
              <a:t> 	€ </a:t>
            </a:r>
            <a:r>
              <a:rPr dirty="0" smtClean="0"/>
              <a:t>919k</a:t>
            </a:r>
            <a:r>
              <a:rPr lang="nl-NL" dirty="0" smtClean="0"/>
              <a:t>	</a:t>
            </a:r>
            <a:r>
              <a:rPr dirty="0"/>
              <a:t>	1,335% (1,298%)</a:t>
            </a:r>
          </a:p>
          <a:p>
            <a:pPr marL="23812" lvl="1" indent="-309562">
              <a:spcBef>
                <a:spcPts val="0"/>
              </a:spcBef>
              <a:defRPr sz="2600"/>
            </a:pPr>
            <a:r>
              <a:rPr dirty="0" err="1"/>
              <a:t>Boven</a:t>
            </a:r>
            <a:r>
              <a:rPr dirty="0"/>
              <a:t>	€ 1.000k	1,680% (1,614%)</a:t>
            </a:r>
          </a:p>
        </p:txBody>
      </p:sp>
      <p:sp>
        <p:nvSpPr>
          <p:cNvPr id="86" name="Tijdelijke aanduiding voor dianummer 3"/>
          <p:cNvSpPr txBox="1"/>
          <p:nvPr/>
        </p:nvSpPr>
        <p:spPr>
          <a:xfrm>
            <a:off x="4439928" y="5351603"/>
            <a:ext cx="5536600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508000" indent="-508000" algn="l" defTabSz="1016000">
              <a:spcBef>
                <a:spcPts val="200"/>
              </a:spcBef>
              <a:defRPr sz="3000" b="1" i="1">
                <a:solidFill>
                  <a:srgbClr val="0066A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Toch maar de BV in?</a:t>
            </a:r>
          </a:p>
        </p:txBody>
      </p:sp>
      <p:pic>
        <p:nvPicPr>
          <p:cNvPr id="87" name="Afbeelding 21" descr="Afbeelding 2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720071" y="689653"/>
            <a:ext cx="4160463" cy="3120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/>
          <p:cNvSpPr txBox="1">
            <a:spLocks noGrp="1"/>
          </p:cNvSpPr>
          <p:nvPr>
            <p:ph type="sldNum" sz="quarter" idx="2"/>
          </p:nvPr>
        </p:nvSpPr>
        <p:spPr>
          <a:xfrm>
            <a:off x="9665019" y="6699282"/>
            <a:ext cx="227311" cy="32355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92" name="Titel 1"/>
          <p:cNvSpPr txBox="1">
            <a:spLocks noGrp="1"/>
          </p:cNvSpPr>
          <p:nvPr>
            <p:ph type="title"/>
          </p:nvPr>
        </p:nvSpPr>
        <p:spPr>
          <a:xfrm>
            <a:off x="519493" y="-1"/>
            <a:ext cx="9041005" cy="1569753"/>
          </a:xfrm>
          <a:prstGeom prst="rect">
            <a:avLst/>
          </a:prstGeom>
        </p:spPr>
        <p:txBody>
          <a:bodyPr/>
          <a:lstStyle/>
          <a:p>
            <a:r>
              <a:t>Vennootschapsbelasting</a:t>
            </a:r>
          </a:p>
        </p:txBody>
      </p:sp>
      <p:sp>
        <p:nvSpPr>
          <p:cNvPr id="93" name="Tijdelijke aanduiding voor inhoud 2"/>
          <p:cNvSpPr txBox="1">
            <a:spLocks noGrp="1"/>
          </p:cNvSpPr>
          <p:nvPr>
            <p:ph type="body" idx="1"/>
          </p:nvPr>
        </p:nvSpPr>
        <p:spPr>
          <a:xfrm>
            <a:off x="519493" y="1650062"/>
            <a:ext cx="9051781" cy="4880241"/>
          </a:xfrm>
          <a:prstGeom prst="rect">
            <a:avLst/>
          </a:prstGeom>
        </p:spPr>
        <p:txBody>
          <a:bodyPr/>
          <a:lstStyle/>
          <a:p>
            <a:pPr marL="371475" indent="-371475">
              <a:defRPr sz="2600"/>
            </a:pPr>
            <a:endParaRPr dirty="0"/>
          </a:p>
          <a:p>
            <a:pPr marL="254000" lvl="4" indent="1574800">
              <a:buSzTx/>
              <a:buNone/>
              <a:defRPr sz="2600"/>
            </a:pPr>
            <a:r>
              <a:rPr dirty="0"/>
              <a:t>			</a:t>
            </a:r>
            <a:r>
              <a:rPr b="1" dirty="0"/>
              <a:t>2018	2019	 2020	     2021</a:t>
            </a:r>
            <a:br>
              <a:rPr b="1" dirty="0"/>
            </a:br>
            <a:r>
              <a:rPr dirty="0"/>
              <a:t> 	</a:t>
            </a:r>
            <a:endParaRPr sz="2000" dirty="0"/>
          </a:p>
          <a:p>
            <a:pPr marL="381000" indent="-381000">
              <a:buSzTx/>
              <a:buNone/>
              <a:defRPr sz="2600"/>
            </a:pPr>
            <a:r>
              <a:rPr dirty="0" err="1"/>
              <a:t>Eerste</a:t>
            </a:r>
            <a:r>
              <a:rPr dirty="0"/>
              <a:t> </a:t>
            </a:r>
            <a:r>
              <a:rPr dirty="0" err="1"/>
              <a:t>schijf</a:t>
            </a:r>
            <a:r>
              <a:rPr dirty="0"/>
              <a:t> 	(200K</a:t>
            </a:r>
            <a:r>
              <a:rPr dirty="0" smtClean="0"/>
              <a:t>)</a:t>
            </a:r>
            <a:r>
              <a:rPr lang="nl-NL" dirty="0" smtClean="0"/>
              <a:t>	</a:t>
            </a:r>
            <a:r>
              <a:rPr dirty="0"/>
              <a:t>	20% 	19% 	 16,5%     15%</a:t>
            </a:r>
          </a:p>
          <a:p>
            <a:pPr marL="381000" indent="-381000">
              <a:buSzTx/>
              <a:buNone/>
              <a:defRPr sz="2600"/>
            </a:pPr>
            <a:endParaRPr dirty="0"/>
          </a:p>
          <a:p>
            <a:pPr marL="381000" indent="-381000">
              <a:buSzTx/>
              <a:buNone/>
              <a:defRPr sz="2600"/>
            </a:pPr>
            <a:r>
              <a:rPr dirty="0" err="1"/>
              <a:t>Tweede</a:t>
            </a:r>
            <a:r>
              <a:rPr dirty="0"/>
              <a:t> </a:t>
            </a:r>
            <a:r>
              <a:rPr dirty="0" err="1"/>
              <a:t>schijf</a:t>
            </a:r>
            <a:r>
              <a:rPr dirty="0"/>
              <a:t> (&gt;200K) 	25%	25%	 22,55%   20,5%</a:t>
            </a:r>
          </a:p>
          <a:p>
            <a:pPr marL="381000" indent="-381000">
              <a:buSzTx/>
              <a:buNone/>
              <a:defRPr sz="2600"/>
            </a:pPr>
            <a:endParaRPr dirty="0"/>
          </a:p>
          <a:p>
            <a:pPr marL="381000" indent="-381000">
              <a:buSzTx/>
              <a:buNone/>
              <a:defRPr sz="2600"/>
            </a:pPr>
            <a:r>
              <a:rPr dirty="0" err="1"/>
              <a:t>Pand</a:t>
            </a:r>
            <a:r>
              <a:rPr dirty="0"/>
              <a:t> in </a:t>
            </a:r>
            <a:r>
              <a:rPr dirty="0" err="1"/>
              <a:t>eigen</a:t>
            </a:r>
            <a:r>
              <a:rPr dirty="0"/>
              <a:t> </a:t>
            </a:r>
            <a:r>
              <a:rPr dirty="0" err="1"/>
              <a:t>gebruik</a:t>
            </a:r>
            <a:r>
              <a:rPr dirty="0"/>
              <a:t>:  	- tot 100% van </a:t>
            </a:r>
            <a:r>
              <a:rPr dirty="0" err="1"/>
              <a:t>bodemwaarde</a:t>
            </a:r>
            <a:endParaRPr dirty="0"/>
          </a:p>
          <a:p>
            <a:pPr marL="381000" indent="-381000">
              <a:buSzTx/>
              <a:buNone/>
              <a:defRPr sz="2600"/>
            </a:pPr>
            <a:r>
              <a:rPr dirty="0"/>
              <a:t>					- in 2018 </a:t>
            </a:r>
            <a:r>
              <a:rPr dirty="0" err="1"/>
              <a:t>nog</a:t>
            </a:r>
            <a:r>
              <a:rPr dirty="0"/>
              <a:t> 50%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push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angepast ontwerp1">
  <a:themeElements>
    <a:clrScheme name="Aangepast ontwerp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Aangepast ontwerp1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Aangepast ontwerp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angepast ontwerp1">
  <a:themeElements>
    <a:clrScheme name="Aangepast ontwerp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Aangepast ontwerp1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Aangepast ontwerp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Aangepast</PresentationFormat>
  <Paragraphs>203</Paragraphs>
  <Slides>18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Aangepast ontwerp1</vt:lpstr>
      <vt:lpstr>Hein Koning Klantenavond 9 januari 2019</vt:lpstr>
      <vt:lpstr>Fiscaliteiten 2019  </vt:lpstr>
      <vt:lpstr>Fiscaliteiten 2019</vt:lpstr>
      <vt:lpstr>Cameratoezicht</vt:lpstr>
      <vt:lpstr>Belastingtarieven inkomstenbelasting</vt:lpstr>
      <vt:lpstr>Heffingskortingen</vt:lpstr>
      <vt:lpstr>Eigen woning</vt:lpstr>
      <vt:lpstr>Box 3</vt:lpstr>
      <vt:lpstr>Vennootschapsbelasting</vt:lpstr>
      <vt:lpstr>BTW: 6% wordt 9%</vt:lpstr>
      <vt:lpstr>BTW: 6% wordt 9%</vt:lpstr>
      <vt:lpstr>Minder inkomstenbelasting;  Méér BTW</vt:lpstr>
      <vt:lpstr>Eenmanszaak of BV?</vt:lpstr>
      <vt:lpstr>Eenmanszaak of BV?</vt:lpstr>
      <vt:lpstr>Eenmanszaak of BV?</vt:lpstr>
      <vt:lpstr>Eenmanszaak of BV?</vt:lpstr>
      <vt:lpstr>Eenmanszaak of BV?</vt:lpstr>
      <vt:lpstr>Bedankt voor uw aandacht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Hein Koning Klantenavond 9 januari 2019</dc:title>
  <cp:lastModifiedBy>André Brocatus</cp:lastModifiedBy>
  <cp:revision>1</cp:revision>
  <dcterms:modified xsi:type="dcterms:W3CDTF">2019-01-14T09:18:31Z</dcterms:modified>
</cp:coreProperties>
</file>